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699250" cy="983615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5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44525" y="1154113"/>
            <a:ext cx="7489825" cy="1152525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40" rIns="91440" anchor="b"/>
          <a:lstStyle>
            <a:lvl1pPr>
              <a:defRPr sz="3300"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  <a:endParaRPr lang="de-DE" altLang="ja-JP" noProof="0" smtClean="0"/>
          </a:p>
        </p:txBody>
      </p:sp>
      <p:sp>
        <p:nvSpPr>
          <p:cNvPr id="10455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44525" y="2305050"/>
            <a:ext cx="7497763" cy="904875"/>
          </a:xfrm>
        </p:spPr>
        <p:txBody>
          <a:bodyPr lIns="91440" rIns="91440" anchor="ctr"/>
          <a:lstStyle>
            <a:lvl1pPr marL="0" indent="0">
              <a:spcBef>
                <a:spcPct val="0"/>
              </a:spcBef>
              <a:buFont typeface="Wingdings" charset="0"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  <a:endParaRPr lang="en-US" noProof="0" smtClean="0"/>
          </a:p>
        </p:txBody>
      </p:sp>
    </p:spTree>
  </p:cSld>
  <p:clrMapOvr>
    <a:masterClrMapping/>
  </p:clrMapOvr>
  <p:transition xmlns:p14="http://schemas.microsoft.com/office/powerpoint/2010/main"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/>
              <a:t>Here comes your footer  </a:t>
            </a:r>
            <a:r>
              <a:rPr lang="de-DE" altLang="ja-JP">
                <a:sym typeface="Wingdings" charset="0"/>
              </a:rPr>
              <a:t></a:t>
            </a:r>
            <a:r>
              <a:rPr lang="de-DE" altLang="ja-JP"/>
              <a:t>  Page </a:t>
            </a:r>
            <a:fld id="{8EE9F003-94FE-804C-B829-51566D88300E}" type="slidenum">
              <a:rPr lang="de-DE" altLang="ja-JP"/>
              <a:pPr/>
              <a:t>‹#›</a:t>
            </a:fld>
            <a:endParaRPr lang="de-DE" altLang="ja-JP"/>
          </a:p>
        </p:txBody>
      </p:sp>
    </p:spTree>
    <p:extLst>
      <p:ext uri="{BB962C8B-B14F-4D97-AF65-F5344CB8AC3E}">
        <p14:creationId xmlns:p14="http://schemas.microsoft.com/office/powerpoint/2010/main" val="1466257560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11950" y="66675"/>
            <a:ext cx="2132013" cy="55991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14325" y="66675"/>
            <a:ext cx="6245225" cy="55991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/>
              <a:t>Here comes your footer  </a:t>
            </a:r>
            <a:r>
              <a:rPr lang="de-DE" altLang="ja-JP">
                <a:sym typeface="Wingdings" charset="0"/>
              </a:rPr>
              <a:t></a:t>
            </a:r>
            <a:r>
              <a:rPr lang="de-DE" altLang="ja-JP"/>
              <a:t>  Page </a:t>
            </a:r>
            <a:fld id="{D4C1533A-F931-A64C-8226-223A8EED34FE}" type="slidenum">
              <a:rPr lang="de-DE" altLang="ja-JP"/>
              <a:pPr/>
              <a:t>‹#›</a:t>
            </a:fld>
            <a:endParaRPr lang="de-DE" altLang="ja-JP"/>
          </a:p>
        </p:txBody>
      </p:sp>
    </p:spTree>
    <p:extLst>
      <p:ext uri="{BB962C8B-B14F-4D97-AF65-F5344CB8AC3E}">
        <p14:creationId xmlns:p14="http://schemas.microsoft.com/office/powerpoint/2010/main" val="1972259318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/>
              <a:t>Here comes your footer  </a:t>
            </a:r>
            <a:r>
              <a:rPr lang="de-DE" altLang="ja-JP">
                <a:sym typeface="Wingdings" charset="0"/>
              </a:rPr>
              <a:t></a:t>
            </a:r>
            <a:r>
              <a:rPr lang="de-DE" altLang="ja-JP"/>
              <a:t>  Page </a:t>
            </a:r>
            <a:fld id="{F85C2A2C-5397-444D-BFC4-1EF622998208}" type="slidenum">
              <a:rPr lang="de-DE" altLang="ja-JP"/>
              <a:pPr/>
              <a:t>‹#›</a:t>
            </a:fld>
            <a:endParaRPr lang="de-DE" altLang="ja-JP"/>
          </a:p>
        </p:txBody>
      </p:sp>
    </p:spTree>
    <p:extLst>
      <p:ext uri="{BB962C8B-B14F-4D97-AF65-F5344CB8AC3E}">
        <p14:creationId xmlns:p14="http://schemas.microsoft.com/office/powerpoint/2010/main" val="4277386409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/>
              <a:t>Here comes your footer  </a:t>
            </a:r>
            <a:r>
              <a:rPr lang="de-DE" altLang="ja-JP">
                <a:sym typeface="Wingdings" charset="0"/>
              </a:rPr>
              <a:t></a:t>
            </a:r>
            <a:r>
              <a:rPr lang="de-DE" altLang="ja-JP"/>
              <a:t>  Page </a:t>
            </a:r>
            <a:fld id="{FBD4036A-E2FF-FE46-AEF4-0CBBAF15FA17}" type="slidenum">
              <a:rPr lang="de-DE" altLang="ja-JP"/>
              <a:pPr/>
              <a:t>‹#›</a:t>
            </a:fld>
            <a:endParaRPr lang="de-DE" altLang="ja-JP"/>
          </a:p>
        </p:txBody>
      </p:sp>
    </p:spTree>
    <p:extLst>
      <p:ext uri="{BB962C8B-B14F-4D97-AF65-F5344CB8AC3E}">
        <p14:creationId xmlns:p14="http://schemas.microsoft.com/office/powerpoint/2010/main" val="2246416941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19088" y="1636713"/>
            <a:ext cx="4186237" cy="4029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57725" y="1636713"/>
            <a:ext cx="4186238" cy="4029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/>
              <a:t>Here comes your footer  </a:t>
            </a:r>
            <a:r>
              <a:rPr lang="de-DE" altLang="ja-JP">
                <a:sym typeface="Wingdings" charset="0"/>
              </a:rPr>
              <a:t></a:t>
            </a:r>
            <a:r>
              <a:rPr lang="de-DE" altLang="ja-JP"/>
              <a:t>  Page </a:t>
            </a:r>
            <a:fld id="{DF5D84D6-A8A2-D447-A567-1F91B78BA767}" type="slidenum">
              <a:rPr lang="de-DE" altLang="ja-JP"/>
              <a:pPr/>
              <a:t>‹#›</a:t>
            </a:fld>
            <a:endParaRPr lang="de-DE" altLang="ja-JP"/>
          </a:p>
        </p:txBody>
      </p:sp>
    </p:spTree>
    <p:extLst>
      <p:ext uri="{BB962C8B-B14F-4D97-AF65-F5344CB8AC3E}">
        <p14:creationId xmlns:p14="http://schemas.microsoft.com/office/powerpoint/2010/main" val="1074763903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/>
              <a:t>Here comes your footer  </a:t>
            </a:r>
            <a:r>
              <a:rPr lang="de-DE" altLang="ja-JP">
                <a:sym typeface="Wingdings" charset="0"/>
              </a:rPr>
              <a:t></a:t>
            </a:r>
            <a:r>
              <a:rPr lang="de-DE" altLang="ja-JP"/>
              <a:t>  Page </a:t>
            </a:r>
            <a:fld id="{80A47CED-24B7-F349-B321-08A3D21FCFB9}" type="slidenum">
              <a:rPr lang="de-DE" altLang="ja-JP"/>
              <a:pPr/>
              <a:t>‹#›</a:t>
            </a:fld>
            <a:endParaRPr lang="de-DE" altLang="ja-JP"/>
          </a:p>
        </p:txBody>
      </p:sp>
    </p:spTree>
    <p:extLst>
      <p:ext uri="{BB962C8B-B14F-4D97-AF65-F5344CB8AC3E}">
        <p14:creationId xmlns:p14="http://schemas.microsoft.com/office/powerpoint/2010/main" val="2294193927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/>
              <a:t>Here comes your footer  </a:t>
            </a:r>
            <a:r>
              <a:rPr lang="de-DE" altLang="ja-JP">
                <a:sym typeface="Wingdings" charset="0"/>
              </a:rPr>
              <a:t></a:t>
            </a:r>
            <a:r>
              <a:rPr lang="de-DE" altLang="ja-JP"/>
              <a:t>  Page </a:t>
            </a:r>
            <a:fld id="{935D34D8-FBEF-884E-83FA-B63C8BEB7103}" type="slidenum">
              <a:rPr lang="de-DE" altLang="ja-JP"/>
              <a:pPr/>
              <a:t>‹#›</a:t>
            </a:fld>
            <a:endParaRPr lang="de-DE" altLang="ja-JP"/>
          </a:p>
        </p:txBody>
      </p:sp>
    </p:spTree>
    <p:extLst>
      <p:ext uri="{BB962C8B-B14F-4D97-AF65-F5344CB8AC3E}">
        <p14:creationId xmlns:p14="http://schemas.microsoft.com/office/powerpoint/2010/main" val="2823630985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/>
              <a:t>Here comes your footer  </a:t>
            </a:r>
            <a:r>
              <a:rPr lang="de-DE" altLang="ja-JP">
                <a:sym typeface="Wingdings" charset="0"/>
              </a:rPr>
              <a:t></a:t>
            </a:r>
            <a:r>
              <a:rPr lang="de-DE" altLang="ja-JP"/>
              <a:t>  Page </a:t>
            </a:r>
            <a:fld id="{CB7167E4-33DE-FF49-BECA-9278A2DFA85A}" type="slidenum">
              <a:rPr lang="de-DE" altLang="ja-JP"/>
              <a:pPr/>
              <a:t>‹#›</a:t>
            </a:fld>
            <a:endParaRPr lang="de-DE" altLang="ja-JP"/>
          </a:p>
        </p:txBody>
      </p:sp>
    </p:spTree>
    <p:extLst>
      <p:ext uri="{BB962C8B-B14F-4D97-AF65-F5344CB8AC3E}">
        <p14:creationId xmlns:p14="http://schemas.microsoft.com/office/powerpoint/2010/main" val="2002086424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/>
              <a:t>Here comes your footer  </a:t>
            </a:r>
            <a:r>
              <a:rPr lang="de-DE" altLang="ja-JP">
                <a:sym typeface="Wingdings" charset="0"/>
              </a:rPr>
              <a:t></a:t>
            </a:r>
            <a:r>
              <a:rPr lang="de-DE" altLang="ja-JP"/>
              <a:t>  Page </a:t>
            </a:r>
            <a:fld id="{11696AD8-B631-AC43-9F03-957702AFE233}" type="slidenum">
              <a:rPr lang="de-DE" altLang="ja-JP"/>
              <a:pPr/>
              <a:t>‹#›</a:t>
            </a:fld>
            <a:endParaRPr lang="de-DE" altLang="ja-JP"/>
          </a:p>
        </p:txBody>
      </p:sp>
    </p:spTree>
    <p:extLst>
      <p:ext uri="{BB962C8B-B14F-4D97-AF65-F5344CB8AC3E}">
        <p14:creationId xmlns:p14="http://schemas.microsoft.com/office/powerpoint/2010/main" val="3179926131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/>
              <a:t>Here comes your footer  </a:t>
            </a:r>
            <a:r>
              <a:rPr lang="de-DE" altLang="ja-JP">
                <a:sym typeface="Wingdings" charset="0"/>
              </a:rPr>
              <a:t></a:t>
            </a:r>
            <a:r>
              <a:rPr lang="de-DE" altLang="ja-JP"/>
              <a:t>  Page </a:t>
            </a:r>
            <a:fld id="{76D6926C-F0CF-D840-87CF-65F29FA64D0B}" type="slidenum">
              <a:rPr lang="de-DE" altLang="ja-JP"/>
              <a:pPr/>
              <a:t>‹#›</a:t>
            </a:fld>
            <a:endParaRPr lang="de-DE" altLang="ja-JP"/>
          </a:p>
        </p:txBody>
      </p:sp>
    </p:spTree>
    <p:extLst>
      <p:ext uri="{BB962C8B-B14F-4D97-AF65-F5344CB8AC3E}">
        <p14:creationId xmlns:p14="http://schemas.microsoft.com/office/powerpoint/2010/main" val="3873552047"/>
      </p:ext>
    </p:extLst>
  </p:cSld>
  <p:clrMapOvr>
    <a:masterClrMapping/>
  </p:clrMapOvr>
  <p:transition xmlns:p14="http://schemas.microsoft.com/office/powerpoint/2010/main"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4325" y="66675"/>
            <a:ext cx="6297613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accent1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de-DE" altLang="ja-JP"/>
          </a:p>
        </p:txBody>
      </p:sp>
      <p:sp>
        <p:nvSpPr>
          <p:cNvPr id="1044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9088" y="1636713"/>
            <a:ext cx="852487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044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04006" y="6375112"/>
            <a:ext cx="1039957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</a:defRPr>
            </a:lvl1pPr>
          </a:lstStyle>
          <a:p>
            <a:r>
              <a:rPr lang="de-DE" altLang="ja-JP" dirty="0" smtClean="0"/>
              <a:t>Page </a:t>
            </a:r>
            <a:fld id="{687938B7-C234-CB4E-9481-D3DCAFA5A891}" type="slidenum">
              <a:rPr lang="de-DE" altLang="ja-JP"/>
              <a:pPr/>
              <a:t>‹#›</a:t>
            </a:fld>
            <a:endParaRPr lang="de-DE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xmlns:p14="http://schemas.microsoft.com/office/powerpoint/2010/main" spd="med">
    <p:wipe dir="r"/>
  </p:transition>
  <p:hf sldNum="0" hdr="0" dt="0"/>
  <p:txStyles>
    <p:titleStyle>
      <a:lvl1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kumimoji="1" sz="2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kumimoji="1" sz="2200" b="1">
          <a:solidFill>
            <a:schemeClr val="bg1"/>
          </a:solidFill>
          <a:latin typeface="Arial" charset="0"/>
          <a:ea typeface="ＭＳ Ｐゴシック" charset="0"/>
        </a:defRPr>
      </a:lvl2pPr>
      <a:lvl3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kumimoji="1" sz="2200" b="1">
          <a:solidFill>
            <a:schemeClr val="bg1"/>
          </a:solidFill>
          <a:latin typeface="Arial" charset="0"/>
          <a:ea typeface="ＭＳ Ｐゴシック" charset="0"/>
        </a:defRPr>
      </a:lvl3pPr>
      <a:lvl4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kumimoji="1" sz="2200" b="1">
          <a:solidFill>
            <a:schemeClr val="bg1"/>
          </a:solidFill>
          <a:latin typeface="Arial" charset="0"/>
          <a:ea typeface="ＭＳ Ｐゴシック" charset="0"/>
        </a:defRPr>
      </a:lvl4pPr>
      <a:lvl5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kumimoji="1" sz="2200" b="1">
          <a:solidFill>
            <a:schemeClr val="bg1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kumimoji="1" sz="2200" b="1">
          <a:solidFill>
            <a:schemeClr val="bg1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kumimoji="1" sz="2200" b="1">
          <a:solidFill>
            <a:schemeClr val="bg1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kumimoji="1" sz="2200" b="1">
          <a:solidFill>
            <a:schemeClr val="bg1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kumimoji="1" sz="2200" b="1">
          <a:solidFill>
            <a:schemeClr val="bg1"/>
          </a:solidFill>
          <a:latin typeface="Arial" charset="0"/>
          <a:ea typeface="ＭＳ Ｐゴシック" charset="0"/>
        </a:defRPr>
      </a:lvl9pPr>
    </p:titleStyle>
    <p:bodyStyle>
      <a:lvl1pPr marL="190500" indent="-190500" algn="l" rtl="0" eaLnBrk="1" fontAlgn="base" hangingPunct="1">
        <a:spcBef>
          <a:spcPct val="40000"/>
        </a:spcBef>
        <a:spcAft>
          <a:spcPct val="0"/>
        </a:spcAft>
        <a:buClr>
          <a:schemeClr val="accent1"/>
        </a:buClr>
        <a:buFont typeface="Wingdings" charset="0"/>
        <a:buChar char="§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1" fontAlgn="base" hangingPunct="1">
        <a:spcBef>
          <a:spcPct val="40000"/>
        </a:spcBef>
        <a:spcAft>
          <a:spcPct val="0"/>
        </a:spcAft>
        <a:buClr>
          <a:schemeClr val="accent1"/>
        </a:buClr>
        <a:buChar char="-"/>
        <a:defRPr kumimoji="1">
          <a:solidFill>
            <a:schemeClr val="tx1"/>
          </a:solidFill>
          <a:latin typeface="+mn-lt"/>
          <a:ea typeface="+mn-ea"/>
        </a:defRPr>
      </a:lvl2pPr>
      <a:lvl3pPr marL="561975" indent="-179388" algn="l" rtl="0" eaLnBrk="1" fontAlgn="base" hangingPunct="1">
        <a:spcBef>
          <a:spcPct val="40000"/>
        </a:spcBef>
        <a:spcAft>
          <a:spcPct val="0"/>
        </a:spcAft>
        <a:buClr>
          <a:schemeClr val="accent1"/>
        </a:buClr>
        <a:buChar char="-"/>
        <a:defRPr kumimoji="1">
          <a:solidFill>
            <a:schemeClr val="tx1"/>
          </a:solidFill>
          <a:latin typeface="+mn-lt"/>
          <a:ea typeface="+mn-ea"/>
        </a:defRPr>
      </a:lvl3pPr>
      <a:lvl4pPr marL="768350" indent="-204788" algn="l" rtl="0" eaLnBrk="1" fontAlgn="base" hangingPunct="1">
        <a:spcBef>
          <a:spcPct val="40000"/>
        </a:spcBef>
        <a:spcAft>
          <a:spcPct val="0"/>
        </a:spcAft>
        <a:buClr>
          <a:schemeClr val="accent1"/>
        </a:buClr>
        <a:buChar char="-"/>
        <a:defRPr kumimoji="1">
          <a:solidFill>
            <a:schemeClr val="tx1"/>
          </a:solidFill>
          <a:latin typeface="+mn-lt"/>
          <a:ea typeface="+mn-ea"/>
        </a:defRPr>
      </a:lvl4pPr>
      <a:lvl5pPr marL="1050925" indent="-168275" algn="l" rtl="0" eaLnBrk="1" fontAlgn="base" hangingPunct="1">
        <a:spcBef>
          <a:spcPct val="40000"/>
        </a:spcBef>
        <a:spcAft>
          <a:spcPct val="0"/>
        </a:spcAft>
        <a:buClr>
          <a:schemeClr val="accent1"/>
        </a:buClr>
        <a:buFont typeface="Wingdings" charset="0"/>
        <a:defRPr kumimoji="1">
          <a:solidFill>
            <a:schemeClr val="tx1"/>
          </a:solidFill>
          <a:latin typeface="+mn-lt"/>
          <a:ea typeface="+mn-ea"/>
        </a:defRPr>
      </a:lvl5pPr>
      <a:lvl6pPr marL="1508125" indent="-168275" algn="l" rtl="0" eaLnBrk="1" fontAlgn="base" hangingPunct="1">
        <a:spcBef>
          <a:spcPct val="40000"/>
        </a:spcBef>
        <a:spcAft>
          <a:spcPct val="0"/>
        </a:spcAft>
        <a:buClr>
          <a:schemeClr val="accent1"/>
        </a:buClr>
        <a:buFont typeface="Wingdings" charset="0"/>
        <a:defRPr kumimoji="1">
          <a:solidFill>
            <a:schemeClr val="tx1"/>
          </a:solidFill>
          <a:latin typeface="+mn-lt"/>
          <a:ea typeface="+mn-ea"/>
        </a:defRPr>
      </a:lvl6pPr>
      <a:lvl7pPr marL="1965325" indent="-168275" algn="l" rtl="0" eaLnBrk="1" fontAlgn="base" hangingPunct="1">
        <a:spcBef>
          <a:spcPct val="40000"/>
        </a:spcBef>
        <a:spcAft>
          <a:spcPct val="0"/>
        </a:spcAft>
        <a:buClr>
          <a:schemeClr val="accent1"/>
        </a:buClr>
        <a:buFont typeface="Wingdings" charset="0"/>
        <a:defRPr kumimoji="1">
          <a:solidFill>
            <a:schemeClr val="tx1"/>
          </a:solidFill>
          <a:latin typeface="+mn-lt"/>
          <a:ea typeface="+mn-ea"/>
        </a:defRPr>
      </a:lvl7pPr>
      <a:lvl8pPr marL="2422525" indent="-168275" algn="l" rtl="0" eaLnBrk="1" fontAlgn="base" hangingPunct="1">
        <a:spcBef>
          <a:spcPct val="40000"/>
        </a:spcBef>
        <a:spcAft>
          <a:spcPct val="0"/>
        </a:spcAft>
        <a:buClr>
          <a:schemeClr val="accent1"/>
        </a:buClr>
        <a:buFont typeface="Wingdings" charset="0"/>
        <a:defRPr kumimoji="1">
          <a:solidFill>
            <a:schemeClr val="tx1"/>
          </a:solidFill>
          <a:latin typeface="+mn-lt"/>
          <a:ea typeface="+mn-ea"/>
        </a:defRPr>
      </a:lvl8pPr>
      <a:lvl9pPr marL="2879725" indent="-168275" algn="l" rtl="0" eaLnBrk="1" fontAlgn="base" hangingPunct="1">
        <a:spcBef>
          <a:spcPct val="40000"/>
        </a:spcBef>
        <a:spcAft>
          <a:spcPct val="0"/>
        </a:spcAft>
        <a:buClr>
          <a:schemeClr val="accent1"/>
        </a:buClr>
        <a:buFont typeface="Wingdings" charset="0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sz="quarter"/>
          </p:nvPr>
        </p:nvSpPr>
        <p:spPr>
          <a:xfrm>
            <a:off x="644525" y="2175452"/>
            <a:ext cx="7489825" cy="583886"/>
          </a:xfrm>
        </p:spPr>
        <p:txBody>
          <a:bodyPr/>
          <a:lstStyle/>
          <a:p>
            <a:r>
              <a:rPr lang="en-US" altLang="ja-JP" dirty="0" err="1" smtClean="0"/>
              <a:t>jQuery</a:t>
            </a:r>
            <a:r>
              <a:rPr lang="en-US" altLang="ja-JP" dirty="0" smtClean="0"/>
              <a:t> </a:t>
            </a:r>
            <a:r>
              <a:rPr lang="ja-JP" altLang="en-US" dirty="0" smtClean="0"/>
              <a:t>基礎</a:t>
            </a:r>
            <a:r>
              <a:rPr lang="ja-JP" altLang="en-US" dirty="0" smtClean="0"/>
              <a:t>講座</a:t>
            </a:r>
            <a:r>
              <a:rPr lang="en-US" altLang="ja-JP" dirty="0" smtClean="0"/>
              <a:t> </a:t>
            </a:r>
            <a:r>
              <a:rPr lang="ja-JP" altLang="en-US" dirty="0" smtClean="0"/>
              <a:t>第２回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sz="quarter" idx="1"/>
          </p:nvPr>
        </p:nvSpPr>
        <p:spPr>
          <a:xfrm>
            <a:off x="644525" y="2615565"/>
            <a:ext cx="7497763" cy="594360"/>
          </a:xfrm>
        </p:spPr>
        <p:txBody>
          <a:bodyPr/>
          <a:lstStyle/>
          <a:p>
            <a:pPr algn="r"/>
            <a:r>
              <a:rPr kumimoji="1" lang="en-US" altLang="ja-JP" sz="1800" dirty="0" smtClean="0"/>
              <a:t>2013.08.02</a:t>
            </a:r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369854461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jQuery</a:t>
            </a:r>
            <a:r>
              <a:rPr lang="ja-JP" altLang="en-US" dirty="0" smtClean="0"/>
              <a:t>を</a:t>
            </a:r>
            <a:r>
              <a:rPr lang="ja-JP" altLang="en-US" dirty="0" smtClean="0"/>
              <a:t>使ってアプリケーションを作ってみる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よくあるメール送信フォームの入力チェック機能を作ってみる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r>
              <a:rPr lang="ja-JP" altLang="en-US" dirty="0" smtClean="0"/>
              <a:t>仕様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名前、メールアドレス、件名</a:t>
            </a:r>
            <a:r>
              <a:rPr lang="en-US" altLang="ja-JP" dirty="0" smtClean="0"/>
              <a:t>(</a:t>
            </a:r>
            <a:r>
              <a:rPr lang="ja-JP" altLang="en-US" dirty="0" smtClean="0"/>
              <a:t>プルダウン</a:t>
            </a:r>
            <a:r>
              <a:rPr lang="en-US" altLang="ja-JP" dirty="0" smtClean="0"/>
              <a:t>)</a:t>
            </a:r>
            <a:r>
              <a:rPr lang="ja-JP" altLang="en-US" dirty="0" smtClean="0"/>
              <a:t>、本文、送信ボタン</a:t>
            </a:r>
            <a:endParaRPr lang="en-US" altLang="ja-JP" dirty="0"/>
          </a:p>
          <a:p>
            <a:pPr lvl="1"/>
            <a:r>
              <a:rPr lang="ja-JP" altLang="en-US" dirty="0" smtClean="0"/>
              <a:t>入力項目は全て入力必須とする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名前</a:t>
            </a:r>
            <a:r>
              <a:rPr lang="ja-JP" altLang="en-US" dirty="0" smtClean="0"/>
              <a:t>は</a:t>
            </a:r>
            <a:r>
              <a:rPr lang="en-US" altLang="ja-JP" dirty="0" smtClean="0"/>
              <a:t>100byte</a:t>
            </a:r>
            <a:r>
              <a:rPr lang="ja-JP" altLang="en-US" dirty="0" smtClean="0"/>
              <a:t>まで、本文は</a:t>
            </a:r>
            <a:r>
              <a:rPr lang="en-US" altLang="ja-JP" dirty="0" smtClean="0"/>
              <a:t>200byte</a:t>
            </a:r>
            <a:r>
              <a:rPr lang="ja-JP" altLang="en-US" dirty="0" smtClean="0"/>
              <a:t>まで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メールアドレスは形式チェックを行う</a:t>
            </a:r>
            <a:endParaRPr lang="en-US" altLang="ja-JP" dirty="0"/>
          </a:p>
          <a:p>
            <a:pPr lvl="1"/>
            <a:r>
              <a:rPr lang="ja-JP" altLang="en-US" dirty="0" smtClean="0"/>
              <a:t>入力内容に誤りがあればモーダルでエラー内容を表示する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以上のチェックを通れば入力値に誤り無しとして、送信確認ダイアログを表示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OK</a:t>
            </a:r>
            <a:r>
              <a:rPr lang="ja-JP" altLang="en-US" dirty="0" smtClean="0"/>
              <a:t>をクリックしたらメール送信</a:t>
            </a:r>
            <a:endParaRPr lang="en-US" altLang="ja-JP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ja-JP" dirty="0" smtClean="0"/>
              <a:t>Page </a:t>
            </a:r>
            <a:fld id="{F85C2A2C-5397-444D-BFC4-1EF622998208}" type="slidenum">
              <a:rPr lang="de-DE" altLang="ja-JP" smtClean="0"/>
              <a:pPr/>
              <a:t>2</a:t>
            </a:fld>
            <a:endParaRPr lang="de-DE" altLang="ja-JP" dirty="0"/>
          </a:p>
        </p:txBody>
      </p:sp>
    </p:spTree>
    <p:extLst>
      <p:ext uri="{BB962C8B-B14F-4D97-AF65-F5344CB8AC3E}">
        <p14:creationId xmlns:p14="http://schemas.microsoft.com/office/powerpoint/2010/main" val="272672255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角丸四角形 89"/>
          <p:cNvSpPr/>
          <p:nvPr/>
        </p:nvSpPr>
        <p:spPr bwMode="auto">
          <a:xfrm>
            <a:off x="773073" y="3410016"/>
            <a:ext cx="7458145" cy="2567867"/>
          </a:xfrm>
          <a:prstGeom prst="roundRect">
            <a:avLst>
              <a:gd name="adj" fmla="val 11829"/>
            </a:avLst>
          </a:prstGeom>
          <a:ln w="19050" cmpd="sng">
            <a:solidFill>
              <a:schemeClr val="accent6">
                <a:lumMod val="60000"/>
                <a:lumOff val="40000"/>
              </a:schemeClr>
            </a:solidFill>
            <a:prstDash val="sysDash"/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仕様をフローチャートで表すと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ja-JP" dirty="0" smtClean="0"/>
              <a:t>Page </a:t>
            </a:r>
            <a:fld id="{F85C2A2C-5397-444D-BFC4-1EF622998208}" type="slidenum">
              <a:rPr lang="de-DE" altLang="ja-JP" smtClean="0"/>
              <a:pPr/>
              <a:t>3</a:t>
            </a:fld>
            <a:endParaRPr lang="de-DE" altLang="ja-JP" dirty="0"/>
          </a:p>
        </p:txBody>
      </p:sp>
      <p:sp>
        <p:nvSpPr>
          <p:cNvPr id="8" name="正方形/長方形 7"/>
          <p:cNvSpPr/>
          <p:nvPr/>
        </p:nvSpPr>
        <p:spPr bwMode="auto">
          <a:xfrm>
            <a:off x="3233007" y="1532438"/>
            <a:ext cx="1930016" cy="45452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anchorCtr="0"/>
          <a:lstStyle/>
          <a:p>
            <a:pPr algn="ctr"/>
            <a:r>
              <a:rPr lang="ja-JP" altLang="en-US" sz="1400" dirty="0" smtClean="0"/>
              <a:t>画面を表示</a:t>
            </a:r>
            <a:endParaRPr lang="ja-JP" altLang="en-US" sz="1400" dirty="0"/>
          </a:p>
        </p:txBody>
      </p:sp>
      <p:sp>
        <p:nvSpPr>
          <p:cNvPr id="9" name="正方形/長方形 8"/>
          <p:cNvSpPr/>
          <p:nvPr/>
        </p:nvSpPr>
        <p:spPr bwMode="auto">
          <a:xfrm>
            <a:off x="3233007" y="2195645"/>
            <a:ext cx="1930016" cy="45452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ja-JP" altLang="en-US" sz="1400" dirty="0" smtClean="0"/>
              <a:t>フォーム入力</a:t>
            </a:r>
            <a:endParaRPr lang="ja-JP" altLang="en-US" sz="1400" dirty="0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3233007" y="2845044"/>
            <a:ext cx="1930016" cy="45452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ja-JP" altLang="en-US" sz="1400" dirty="0" smtClean="0"/>
              <a:t>送信ボタンをクリック</a:t>
            </a:r>
            <a:endParaRPr lang="ja-JP" altLang="en-US" sz="1400" dirty="0"/>
          </a:p>
        </p:txBody>
      </p:sp>
      <p:cxnSp>
        <p:nvCxnSpPr>
          <p:cNvPr id="12" name="直線矢印コネクタ 11"/>
          <p:cNvCxnSpPr>
            <a:stCxn id="8" idx="2"/>
            <a:endCxn id="9" idx="0"/>
          </p:cNvCxnSpPr>
          <p:nvPr/>
        </p:nvCxnSpPr>
        <p:spPr bwMode="auto">
          <a:xfrm>
            <a:off x="4198015" y="1986958"/>
            <a:ext cx="0" cy="2086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直線矢印コネクタ 12"/>
          <p:cNvCxnSpPr>
            <a:stCxn id="9" idx="2"/>
            <a:endCxn id="10" idx="0"/>
          </p:cNvCxnSpPr>
          <p:nvPr/>
        </p:nvCxnSpPr>
        <p:spPr bwMode="auto">
          <a:xfrm>
            <a:off x="4198015" y="2650165"/>
            <a:ext cx="0" cy="1948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6" name="ひし形 15"/>
          <p:cNvSpPr/>
          <p:nvPr/>
        </p:nvSpPr>
        <p:spPr bwMode="auto">
          <a:xfrm>
            <a:off x="3590601" y="5080496"/>
            <a:ext cx="1214828" cy="524618"/>
          </a:xfrm>
          <a:prstGeom prst="diamond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17" name="直線矢印コネクタ 16"/>
          <p:cNvCxnSpPr>
            <a:stCxn id="25" idx="2"/>
            <a:endCxn id="16" idx="0"/>
          </p:cNvCxnSpPr>
          <p:nvPr/>
        </p:nvCxnSpPr>
        <p:spPr bwMode="auto">
          <a:xfrm>
            <a:off x="4198015" y="4721556"/>
            <a:ext cx="0" cy="3589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5" name="正方形/長方形 24"/>
          <p:cNvSpPr/>
          <p:nvPr/>
        </p:nvSpPr>
        <p:spPr bwMode="auto">
          <a:xfrm>
            <a:off x="3233007" y="4267036"/>
            <a:ext cx="1930016" cy="45452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0"/>
          <a:lstStyle/>
          <a:p>
            <a:pPr algn="ctr"/>
            <a:r>
              <a:rPr lang="ja-JP" altLang="en-US" sz="1400" dirty="0" smtClean="0"/>
              <a:t>入力値を検証</a:t>
            </a:r>
            <a:endParaRPr lang="ja-JP" altLang="en-US" sz="1400" dirty="0"/>
          </a:p>
        </p:txBody>
      </p:sp>
      <p:cxnSp>
        <p:nvCxnSpPr>
          <p:cNvPr id="26" name="直線矢印コネクタ 25"/>
          <p:cNvCxnSpPr>
            <a:stCxn id="31" idx="2"/>
            <a:endCxn id="25" idx="0"/>
          </p:cNvCxnSpPr>
          <p:nvPr/>
        </p:nvCxnSpPr>
        <p:spPr bwMode="auto">
          <a:xfrm>
            <a:off x="4198015" y="4007944"/>
            <a:ext cx="0" cy="2590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1" name="正方形/長方形 30"/>
          <p:cNvSpPr/>
          <p:nvPr/>
        </p:nvSpPr>
        <p:spPr bwMode="auto">
          <a:xfrm>
            <a:off x="3233007" y="3553424"/>
            <a:ext cx="1930016" cy="45452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0"/>
          <a:lstStyle/>
          <a:p>
            <a:pPr algn="ctr"/>
            <a:r>
              <a:rPr lang="ja-JP" altLang="en-US" sz="1400" dirty="0" smtClean="0"/>
              <a:t>入力値を取得</a:t>
            </a:r>
            <a:endParaRPr lang="ja-JP" altLang="en-US" sz="1400" dirty="0"/>
          </a:p>
        </p:txBody>
      </p:sp>
      <p:cxnSp>
        <p:nvCxnSpPr>
          <p:cNvPr id="32" name="直線矢印コネクタ 31"/>
          <p:cNvCxnSpPr>
            <a:stCxn id="10" idx="2"/>
            <a:endCxn id="31" idx="0"/>
          </p:cNvCxnSpPr>
          <p:nvPr/>
        </p:nvCxnSpPr>
        <p:spPr bwMode="auto">
          <a:xfrm>
            <a:off x="4198015" y="3299564"/>
            <a:ext cx="0" cy="2538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5" name="正方形/長方形 44"/>
          <p:cNvSpPr/>
          <p:nvPr/>
        </p:nvSpPr>
        <p:spPr bwMode="auto">
          <a:xfrm>
            <a:off x="1066188" y="4997665"/>
            <a:ext cx="1930016" cy="703008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0"/>
          <a:lstStyle/>
          <a:p>
            <a:pPr algn="ctr"/>
            <a:r>
              <a:rPr lang="ja-JP" altLang="en-US" sz="1400" dirty="0" smtClean="0"/>
              <a:t>モーダルで</a:t>
            </a:r>
            <a:endParaRPr lang="en-US" altLang="ja-JP" sz="1400" dirty="0" smtClean="0"/>
          </a:p>
          <a:p>
            <a:pPr algn="ctr"/>
            <a:r>
              <a:rPr lang="ja-JP" altLang="en-US" sz="1400" dirty="0" smtClean="0"/>
              <a:t>アラート</a:t>
            </a:r>
            <a:r>
              <a:rPr lang="ja-JP" altLang="en-US" sz="1400" dirty="0" smtClean="0"/>
              <a:t>表示</a:t>
            </a:r>
            <a:endParaRPr lang="ja-JP" altLang="en-US" sz="1400" dirty="0"/>
          </a:p>
        </p:txBody>
      </p:sp>
      <p:cxnSp>
        <p:nvCxnSpPr>
          <p:cNvPr id="46" name="直線矢印コネクタ 45"/>
          <p:cNvCxnSpPr>
            <a:stCxn id="16" idx="1"/>
            <a:endCxn id="45" idx="3"/>
          </p:cNvCxnSpPr>
          <p:nvPr/>
        </p:nvCxnSpPr>
        <p:spPr bwMode="auto">
          <a:xfrm flipH="1">
            <a:off x="2996204" y="5342805"/>
            <a:ext cx="594397" cy="63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0" name="カギ線コネクタ 49"/>
          <p:cNvCxnSpPr>
            <a:stCxn id="45" idx="0"/>
            <a:endCxn id="9" idx="1"/>
          </p:cNvCxnSpPr>
          <p:nvPr/>
        </p:nvCxnSpPr>
        <p:spPr bwMode="auto">
          <a:xfrm rot="5400000" flipH="1" flipV="1">
            <a:off x="1344721" y="3109380"/>
            <a:ext cx="2574760" cy="1201811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6" name="正方形/長方形 55"/>
          <p:cNvSpPr/>
          <p:nvPr/>
        </p:nvSpPr>
        <p:spPr bwMode="auto">
          <a:xfrm>
            <a:off x="5870830" y="3623533"/>
            <a:ext cx="1930016" cy="384411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0"/>
          <a:lstStyle/>
          <a:p>
            <a:pPr algn="ctr"/>
            <a:r>
              <a:rPr lang="ja-JP" altLang="en-US" sz="1400" dirty="0" smtClean="0"/>
              <a:t>ダイアログで送信確認</a:t>
            </a:r>
            <a:endParaRPr lang="ja-JP" altLang="en-US" sz="1400" dirty="0"/>
          </a:p>
        </p:txBody>
      </p:sp>
      <p:cxnSp>
        <p:nvCxnSpPr>
          <p:cNvPr id="57" name="カギ線コネクタ 56"/>
          <p:cNvCxnSpPr>
            <a:stCxn id="16" idx="3"/>
            <a:endCxn id="56" idx="1"/>
          </p:cNvCxnSpPr>
          <p:nvPr/>
        </p:nvCxnSpPr>
        <p:spPr bwMode="auto">
          <a:xfrm flipV="1">
            <a:off x="4805429" y="3815739"/>
            <a:ext cx="1065401" cy="1527066"/>
          </a:xfrm>
          <a:prstGeom prst="bentConnector3">
            <a:avLst>
              <a:gd name="adj1" fmla="val 5907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1" name="ひし形 60"/>
          <p:cNvSpPr/>
          <p:nvPr/>
        </p:nvSpPr>
        <p:spPr bwMode="auto">
          <a:xfrm>
            <a:off x="6238601" y="4307376"/>
            <a:ext cx="1214828" cy="524618"/>
          </a:xfrm>
          <a:prstGeom prst="diamond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62" name="直線矢印コネクタ 61"/>
          <p:cNvCxnSpPr>
            <a:stCxn id="56" idx="2"/>
            <a:endCxn id="61" idx="0"/>
          </p:cNvCxnSpPr>
          <p:nvPr/>
        </p:nvCxnSpPr>
        <p:spPr bwMode="auto">
          <a:xfrm>
            <a:off x="6835838" y="4007944"/>
            <a:ext cx="10177" cy="2994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8" name="正方形/長方形 67"/>
          <p:cNvSpPr/>
          <p:nvPr/>
        </p:nvSpPr>
        <p:spPr bwMode="auto">
          <a:xfrm>
            <a:off x="5871375" y="5115550"/>
            <a:ext cx="1930016" cy="447063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0"/>
          <a:lstStyle/>
          <a:p>
            <a:pPr algn="ctr"/>
            <a:r>
              <a:rPr lang="ja-JP" altLang="en-US" sz="1400" dirty="0" smtClean="0"/>
              <a:t>メール送信</a:t>
            </a:r>
            <a:endParaRPr lang="ja-JP" altLang="en-US" sz="1400" dirty="0"/>
          </a:p>
        </p:txBody>
      </p:sp>
      <p:cxnSp>
        <p:nvCxnSpPr>
          <p:cNvPr id="69" name="直線矢印コネクタ 68"/>
          <p:cNvCxnSpPr>
            <a:stCxn id="61" idx="2"/>
            <a:endCxn id="68" idx="0"/>
          </p:cNvCxnSpPr>
          <p:nvPr/>
        </p:nvCxnSpPr>
        <p:spPr bwMode="auto">
          <a:xfrm flipH="1">
            <a:off x="6836383" y="4831994"/>
            <a:ext cx="9632" cy="2835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2" name="カギ線コネクタ 71"/>
          <p:cNvCxnSpPr>
            <a:stCxn id="61" idx="3"/>
            <a:endCxn id="9" idx="3"/>
          </p:cNvCxnSpPr>
          <p:nvPr/>
        </p:nvCxnSpPr>
        <p:spPr bwMode="auto">
          <a:xfrm flipH="1" flipV="1">
            <a:off x="5163023" y="2422905"/>
            <a:ext cx="2290406" cy="2146780"/>
          </a:xfrm>
          <a:prstGeom prst="bentConnector3">
            <a:avLst>
              <a:gd name="adj1" fmla="val -4373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92" name="テキスト ボックス 91"/>
          <p:cNvSpPr txBox="1"/>
          <p:nvPr/>
        </p:nvSpPr>
        <p:spPr>
          <a:xfrm>
            <a:off x="5480536" y="3225350"/>
            <a:ext cx="221808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JavaScript</a:t>
            </a:r>
            <a:r>
              <a:rPr kumimoji="1" lang="ja-JP" altLang="en-US" dirty="0" smtClean="0"/>
              <a:t>での処理</a:t>
            </a:r>
            <a:endParaRPr kumimoji="1" lang="ja-JP" altLang="en-US" dirty="0"/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3106095" y="5424558"/>
            <a:ext cx="854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エラーあり</a:t>
            </a:r>
            <a:endParaRPr kumimoji="1" lang="ja-JP" altLang="en-US" sz="1200" dirty="0"/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4735863" y="5363299"/>
            <a:ext cx="8515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エラーなし</a:t>
            </a:r>
            <a:endParaRPr kumimoji="1" lang="ja-JP" altLang="en-US" sz="1200" dirty="0"/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5871375" y="4761867"/>
            <a:ext cx="714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送信</a:t>
            </a:r>
            <a:r>
              <a:rPr kumimoji="1" lang="en-US" altLang="ja-JP" sz="1200" dirty="0" smtClean="0"/>
              <a:t>OK</a:t>
            </a:r>
            <a:endParaRPr kumimoji="1" lang="ja-JP" altLang="en-US" sz="1200" dirty="0"/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7341232" y="4267036"/>
            <a:ext cx="889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キャンセル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431882394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必要となる処理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19088" y="1636712"/>
            <a:ext cx="8524875" cy="4738399"/>
          </a:xfrm>
        </p:spPr>
        <p:txBody>
          <a:bodyPr/>
          <a:lstStyle/>
          <a:p>
            <a:r>
              <a:rPr lang="ja-JP" altLang="en-US" dirty="0"/>
              <a:t>送信ボタンをクリックしたら処理を行う</a:t>
            </a:r>
            <a:endParaRPr lang="en-US" altLang="ja-JP" dirty="0"/>
          </a:p>
          <a:p>
            <a:pPr lvl="1"/>
            <a:r>
              <a:rPr lang="en-US" altLang="ja-JP" dirty="0" smtClean="0"/>
              <a:t>$(‘</a:t>
            </a:r>
            <a:r>
              <a:rPr lang="ja-JP" altLang="en-US" dirty="0" smtClean="0"/>
              <a:t>セレクタ</a:t>
            </a:r>
            <a:r>
              <a:rPr lang="en-US" altLang="ja-JP" dirty="0" smtClean="0"/>
              <a:t>’).</a:t>
            </a:r>
            <a:r>
              <a:rPr lang="en-US" altLang="ja-JP" dirty="0" smtClean="0"/>
              <a:t>click(function(){ </a:t>
            </a:r>
            <a:r>
              <a:rPr lang="ja-JP" altLang="en-US" dirty="0" smtClean="0"/>
              <a:t>処理</a:t>
            </a:r>
            <a:r>
              <a:rPr lang="en-US" altLang="ja-JP" dirty="0" smtClean="0"/>
              <a:t> });</a:t>
            </a:r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フォームに入力された値の取得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$(‘</a:t>
            </a:r>
            <a:r>
              <a:rPr lang="ja-JP" altLang="en-US" dirty="0" smtClean="0"/>
              <a:t>セレクタ</a:t>
            </a:r>
            <a:r>
              <a:rPr lang="en-US" altLang="ja-JP" dirty="0" smtClean="0"/>
              <a:t>’</a:t>
            </a:r>
            <a:r>
              <a:rPr lang="en-US" altLang="ja-JP" dirty="0" smtClean="0"/>
              <a:t>).</a:t>
            </a:r>
            <a:r>
              <a:rPr lang="en-US" altLang="ja-JP" dirty="0" err="1" smtClean="0"/>
              <a:t>val</a:t>
            </a:r>
            <a:r>
              <a:rPr lang="en-US" altLang="ja-JP" dirty="0" smtClean="0"/>
              <a:t>();</a:t>
            </a:r>
            <a:endParaRPr lang="en-US" altLang="ja-JP" dirty="0"/>
          </a:p>
          <a:p>
            <a:endParaRPr lang="en-US" altLang="ja-JP" dirty="0" smtClean="0"/>
          </a:p>
          <a:p>
            <a:r>
              <a:rPr lang="ja-JP" altLang="en-US" dirty="0" smtClean="0"/>
              <a:t>値が指定の条件にマッチするか？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if ( </a:t>
            </a:r>
            <a:r>
              <a:rPr lang="ja-JP" altLang="en-US" dirty="0" smtClean="0"/>
              <a:t>条件式</a:t>
            </a:r>
            <a:r>
              <a:rPr lang="en-US" altLang="ja-JP" dirty="0" smtClean="0"/>
              <a:t> ) { </a:t>
            </a:r>
            <a:r>
              <a:rPr lang="ja-JP" altLang="en-US" dirty="0" smtClean="0"/>
              <a:t>条件が</a:t>
            </a:r>
            <a:r>
              <a:rPr lang="en-US" altLang="ja-JP" dirty="0" smtClean="0"/>
              <a:t>OK</a:t>
            </a:r>
            <a:r>
              <a:rPr lang="ja-JP" altLang="en-US" dirty="0" smtClean="0"/>
              <a:t>の場合の処理</a:t>
            </a:r>
            <a:r>
              <a:rPr lang="en-US" altLang="ja-JP" dirty="0" smtClean="0"/>
              <a:t> }</a:t>
            </a:r>
            <a:endParaRPr lang="en-US" altLang="ja-JP" dirty="0"/>
          </a:p>
          <a:p>
            <a:pPr marL="192087" lvl="1" indent="0">
              <a:buNone/>
            </a:pPr>
            <a:endParaRPr lang="en-US" altLang="ja-JP" dirty="0"/>
          </a:p>
          <a:p>
            <a:r>
              <a:rPr lang="ja-JP" altLang="en-US" dirty="0" smtClean="0"/>
              <a:t>アラートのモーダル、確認ダイアログを出す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モーダルの作成（今回は</a:t>
            </a:r>
            <a:r>
              <a:rPr lang="en-US" altLang="ja-JP" dirty="0" smtClean="0"/>
              <a:t>Twitter Bootstrap</a:t>
            </a:r>
            <a:r>
              <a:rPr lang="ja-JP" altLang="en-US" dirty="0" smtClean="0"/>
              <a:t>を使う）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document.confirm</a:t>
            </a:r>
            <a:r>
              <a:rPr lang="en-US" altLang="ja-JP" dirty="0" smtClean="0"/>
              <a:t>(‘</a:t>
            </a:r>
            <a:r>
              <a:rPr lang="ja-JP" altLang="en-US" dirty="0" smtClean="0"/>
              <a:t>確認メッセージ</a:t>
            </a:r>
            <a:r>
              <a:rPr lang="en-US" altLang="ja-JP" dirty="0" smtClean="0"/>
              <a:t>’)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ja-JP" dirty="0" smtClean="0"/>
              <a:t>Page </a:t>
            </a:r>
            <a:fld id="{F85C2A2C-5397-444D-BFC4-1EF622998208}" type="slidenum">
              <a:rPr lang="de-DE" altLang="ja-JP" smtClean="0"/>
              <a:pPr/>
              <a:t>4</a:t>
            </a:fld>
            <a:endParaRPr lang="de-DE" altLang="ja-JP" dirty="0"/>
          </a:p>
        </p:txBody>
      </p:sp>
    </p:spTree>
    <p:extLst>
      <p:ext uri="{BB962C8B-B14F-4D97-AF65-F5344CB8AC3E}">
        <p14:creationId xmlns:p14="http://schemas.microsoft.com/office/powerpoint/2010/main" val="927673866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jQUery</a:t>
            </a:r>
            <a:r>
              <a:rPr kumimoji="1" lang="ja-JP" altLang="en-US" dirty="0" smtClean="0"/>
              <a:t>でプログラムを書くには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$</a:t>
            </a:r>
            <a:r>
              <a:rPr kumimoji="1" lang="en-US" altLang="ja-JP" dirty="0" smtClean="0"/>
              <a:t>(function(){</a:t>
            </a:r>
            <a:br>
              <a:rPr kumimoji="1" lang="en-US" altLang="ja-JP" dirty="0" smtClean="0"/>
            </a:br>
            <a:r>
              <a:rPr kumimoji="1" lang="en-US" altLang="ja-JP" dirty="0" smtClean="0"/>
              <a:t>  // </a:t>
            </a:r>
            <a:r>
              <a:rPr kumimoji="1" lang="ja-JP" altLang="en-US" dirty="0" smtClean="0"/>
              <a:t>ここに処理を記述する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  // </a:t>
            </a:r>
            <a:r>
              <a:rPr kumimoji="1" lang="ja-JP" altLang="en-US" dirty="0" smtClean="0"/>
              <a:t>読み込まれたら処理が開始される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});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$(document).ready(function(){</a:t>
            </a:r>
            <a:br>
              <a:rPr kumimoji="1" lang="en-US" altLang="ja-JP" dirty="0" smtClean="0"/>
            </a:br>
            <a:r>
              <a:rPr kumimoji="1" lang="en-US" altLang="ja-JP" dirty="0" smtClean="0"/>
              <a:t>  // </a:t>
            </a:r>
            <a:r>
              <a:rPr kumimoji="1" lang="ja-JP" altLang="en-US" dirty="0" smtClean="0"/>
              <a:t>ここに処理を記述する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　</a:t>
            </a:r>
            <a:r>
              <a:rPr lang="en-US" altLang="ja-JP" dirty="0" smtClean="0"/>
              <a:t>// </a:t>
            </a:r>
            <a:r>
              <a:rPr lang="ja-JP" altLang="en-US" dirty="0" smtClean="0"/>
              <a:t>ただしこちらは</a:t>
            </a:r>
            <a:r>
              <a:rPr lang="en-US" altLang="ja-JP" dirty="0" smtClean="0"/>
              <a:t>DOM</a:t>
            </a:r>
            <a:r>
              <a:rPr lang="ja-JP" altLang="en-US" dirty="0" smtClean="0"/>
              <a:t>が構築された後のタイミングで処理が行われる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});</a:t>
            </a:r>
          </a:p>
          <a:p>
            <a:endParaRPr lang="en-US" altLang="ja-JP" dirty="0"/>
          </a:p>
          <a:p>
            <a:r>
              <a:rPr lang="ja-JP" altLang="en-US" dirty="0" smtClean="0"/>
              <a:t>通常は上記のいずれかの中で</a:t>
            </a:r>
            <a:r>
              <a:rPr lang="en-US" altLang="ja-JP" dirty="0" err="1" smtClean="0"/>
              <a:t>jQuery</a:t>
            </a:r>
            <a:r>
              <a:rPr lang="ja-JP" altLang="en-US" dirty="0" smtClean="0"/>
              <a:t>を使った</a:t>
            </a:r>
            <a:r>
              <a:rPr lang="en-US" altLang="ja-JP" dirty="0" smtClean="0"/>
              <a:t>JavaScript</a:t>
            </a:r>
            <a:r>
              <a:rPr lang="ja-JP" altLang="en-US" dirty="0" smtClean="0"/>
              <a:t>のプログラムを書く</a:t>
            </a:r>
            <a:endParaRPr lang="en-US" altLang="ja-JP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ja-JP" dirty="0" smtClean="0"/>
              <a:t>Page </a:t>
            </a:r>
            <a:fld id="{F85C2A2C-5397-444D-BFC4-1EF622998208}" type="slidenum">
              <a:rPr lang="de-DE" altLang="ja-JP" smtClean="0"/>
              <a:pPr/>
              <a:t>5</a:t>
            </a:fld>
            <a:endParaRPr lang="de-DE" altLang="ja-JP" dirty="0"/>
          </a:p>
        </p:txBody>
      </p:sp>
    </p:spTree>
    <p:extLst>
      <p:ext uri="{BB962C8B-B14F-4D97-AF65-F5344CB8AC3E}">
        <p14:creationId xmlns:p14="http://schemas.microsoft.com/office/powerpoint/2010/main" val="1386558257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JavaScript</a:t>
            </a:r>
            <a:r>
              <a:rPr kumimoji="1" lang="ja-JP" altLang="en-US" dirty="0" smtClean="0"/>
              <a:t>の構文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19088" y="1636713"/>
            <a:ext cx="8524875" cy="4738399"/>
          </a:xfrm>
        </p:spPr>
        <p:txBody>
          <a:bodyPr/>
          <a:lstStyle/>
          <a:p>
            <a:r>
              <a:rPr kumimoji="1" lang="ja-JP" altLang="en-US" dirty="0" smtClean="0"/>
              <a:t>変数の作成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var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変数名</a:t>
            </a:r>
            <a:r>
              <a:rPr kumimoji="1" lang="en-US" altLang="ja-JP" dirty="0" smtClean="0"/>
              <a:t> = </a:t>
            </a:r>
            <a:r>
              <a:rPr kumimoji="1" lang="ja-JP" altLang="en-US" dirty="0" smtClean="0"/>
              <a:t>代入する値</a:t>
            </a:r>
            <a:r>
              <a:rPr kumimoji="1" lang="en-US" altLang="ja-JP" dirty="0" smtClean="0"/>
              <a:t>;</a:t>
            </a:r>
          </a:p>
          <a:p>
            <a:pPr lvl="1"/>
            <a:endParaRPr kumimoji="1" lang="en-US" altLang="ja-JP" dirty="0" smtClean="0"/>
          </a:p>
          <a:p>
            <a:r>
              <a:rPr lang="ja-JP" altLang="en-US" dirty="0" smtClean="0"/>
              <a:t>変数の型</a:t>
            </a:r>
            <a:endParaRPr lang="en-US" altLang="ja-JP" dirty="0"/>
          </a:p>
          <a:p>
            <a:pPr lvl="1"/>
            <a:r>
              <a:rPr lang="ja-JP" altLang="en-US" dirty="0" smtClean="0"/>
              <a:t>文字列型（</a:t>
            </a:r>
            <a:r>
              <a:rPr lang="en-US" altLang="ja-JP" dirty="0" smtClean="0"/>
              <a:t>string</a:t>
            </a:r>
            <a:r>
              <a:rPr lang="ja-JP" altLang="en-US" dirty="0" smtClean="0"/>
              <a:t>）</a:t>
            </a:r>
            <a:r>
              <a:rPr lang="en-US" altLang="ja-JP" dirty="0" smtClean="0"/>
              <a:t> </a:t>
            </a:r>
            <a:r>
              <a:rPr lang="ja-JP" altLang="en-US" dirty="0" smtClean="0"/>
              <a:t>　　　例：あいうえお、</a:t>
            </a:r>
            <a:r>
              <a:rPr lang="en-US" altLang="ja-JP" dirty="0" err="1" smtClean="0"/>
              <a:t>abc</a:t>
            </a:r>
            <a:r>
              <a:rPr lang="ja-JP" altLang="en-US" dirty="0" smtClean="0"/>
              <a:t>、</a:t>
            </a:r>
            <a:r>
              <a:rPr lang="en-US" altLang="ja-JP" dirty="0" smtClean="0"/>
              <a:t>=+,</a:t>
            </a:r>
          </a:p>
          <a:p>
            <a:pPr lvl="1"/>
            <a:r>
              <a:rPr lang="ja-JP" altLang="en-US" dirty="0" smtClean="0"/>
              <a:t>整数型（</a:t>
            </a:r>
            <a:r>
              <a:rPr lang="en-US" altLang="ja-JP" dirty="0" smtClean="0"/>
              <a:t>integer</a:t>
            </a:r>
            <a:r>
              <a:rPr lang="ja-JP" altLang="en-US" dirty="0" smtClean="0"/>
              <a:t>）</a:t>
            </a:r>
            <a:r>
              <a:rPr lang="ja-JP" altLang="ja-JP" dirty="0"/>
              <a:t>　</a:t>
            </a:r>
            <a:r>
              <a:rPr lang="ja-JP" altLang="en-US" dirty="0" smtClean="0"/>
              <a:t>　　　例：</a:t>
            </a:r>
            <a:r>
              <a:rPr lang="en-US" altLang="ja-JP" dirty="0" smtClean="0"/>
              <a:t>1, 100, -200</a:t>
            </a:r>
          </a:p>
          <a:p>
            <a:pPr lvl="1"/>
            <a:r>
              <a:rPr lang="ja-JP" altLang="en-US" dirty="0" smtClean="0"/>
              <a:t>浮動小数点型（</a:t>
            </a:r>
            <a:r>
              <a:rPr lang="en-US" altLang="ja-JP" dirty="0" smtClean="0"/>
              <a:t>float</a:t>
            </a:r>
            <a:r>
              <a:rPr lang="ja-JP" altLang="en-US" dirty="0" smtClean="0"/>
              <a:t>）　</a:t>
            </a:r>
            <a:r>
              <a:rPr lang="en-US" altLang="ja-JP" dirty="0" smtClean="0"/>
              <a:t> </a:t>
            </a:r>
            <a:r>
              <a:rPr lang="ja-JP" altLang="en-US" dirty="0" smtClean="0"/>
              <a:t>例：</a:t>
            </a:r>
            <a:r>
              <a:rPr lang="en-US" altLang="ja-JP" dirty="0" smtClean="0"/>
              <a:t>1.2, 100.0</a:t>
            </a:r>
          </a:p>
          <a:p>
            <a:pPr lvl="1"/>
            <a:r>
              <a:rPr lang="ja-JP" altLang="en-US" dirty="0" smtClean="0"/>
              <a:t>論理型（</a:t>
            </a:r>
            <a:r>
              <a:rPr lang="en-US" altLang="ja-JP" dirty="0" err="1" smtClean="0"/>
              <a:t>boolean</a:t>
            </a:r>
            <a:r>
              <a:rPr lang="ja-JP" altLang="en-US" dirty="0" smtClean="0"/>
              <a:t>）　　　</a:t>
            </a:r>
            <a:r>
              <a:rPr lang="en-US" altLang="ja-JP" dirty="0" smtClean="0"/>
              <a:t> </a:t>
            </a:r>
            <a:r>
              <a:rPr lang="ja-JP" altLang="en-US" dirty="0" smtClean="0"/>
              <a:t>例：</a:t>
            </a:r>
            <a:r>
              <a:rPr lang="en-US" altLang="ja-JP" dirty="0" smtClean="0"/>
              <a:t> true, false</a:t>
            </a:r>
          </a:p>
          <a:p>
            <a:endParaRPr lang="en-US" altLang="ja-JP" dirty="0"/>
          </a:p>
          <a:p>
            <a:r>
              <a:rPr lang="ja-JP" altLang="en-US" dirty="0" smtClean="0"/>
              <a:t>条件分岐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If (10 / 5 == 2) { // </a:t>
            </a:r>
            <a:r>
              <a:rPr lang="ja-JP" altLang="en-US" dirty="0" smtClean="0"/>
              <a:t>ここの処理を実行する</a:t>
            </a:r>
            <a:r>
              <a:rPr lang="en-US" altLang="ja-JP" dirty="0" smtClean="0"/>
              <a:t> }</a:t>
            </a:r>
            <a:endParaRPr lang="en-US" altLang="ja-JP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ja-JP" dirty="0" smtClean="0"/>
              <a:t>Page </a:t>
            </a:r>
            <a:fld id="{F85C2A2C-5397-444D-BFC4-1EF622998208}" type="slidenum">
              <a:rPr lang="de-DE" altLang="ja-JP" smtClean="0"/>
              <a:pPr/>
              <a:t>6</a:t>
            </a:fld>
            <a:endParaRPr lang="de-DE" altLang="ja-JP" dirty="0"/>
          </a:p>
        </p:txBody>
      </p:sp>
    </p:spTree>
    <p:extLst>
      <p:ext uri="{BB962C8B-B14F-4D97-AF65-F5344CB8AC3E}">
        <p14:creationId xmlns:p14="http://schemas.microsoft.com/office/powerpoint/2010/main" val="2218092736"/>
      </p:ext>
    </p:extLst>
  </p:cSld>
  <p:clrMapOvr>
    <a:masterClrMapping/>
  </p:clrMapOvr>
  <p:transition xmlns:p14="http://schemas.microsoft.com/office/powerpoint/2010/main" spd="med">
    <p:wipe dir="r"/>
  </p:transition>
</p:sld>
</file>

<file path=ppt/theme/theme1.xml><?xml version="1.0" encoding="utf-8"?>
<a:theme xmlns:a="http://schemas.openxmlformats.org/drawingml/2006/main" name="Source">
  <a:themeElements>
    <a:clrScheme name="Standarddesign 1">
      <a:dk1>
        <a:srgbClr val="000000"/>
      </a:dk1>
      <a:lt1>
        <a:srgbClr val="FFFFFF"/>
      </a:lt1>
      <a:dk2>
        <a:srgbClr val="082740"/>
      </a:dk2>
      <a:lt2>
        <a:srgbClr val="BE0009"/>
      </a:lt2>
      <a:accent1>
        <a:srgbClr val="1C4C74"/>
      </a:accent1>
      <a:accent2>
        <a:srgbClr val="2C6D92"/>
      </a:accent2>
      <a:accent3>
        <a:srgbClr val="FFFFFF"/>
      </a:accent3>
      <a:accent4>
        <a:srgbClr val="000000"/>
      </a:accent4>
      <a:accent5>
        <a:srgbClr val="ABB2BC"/>
      </a:accent5>
      <a:accent6>
        <a:srgbClr val="276284"/>
      </a:accent6>
      <a:hlink>
        <a:srgbClr val="4797B9"/>
      </a:hlink>
      <a:folHlink>
        <a:srgbClr val="65C3E3"/>
      </a:folHlink>
    </a:clrScheme>
    <a:fontScheme name="Standard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82740"/>
        </a:dk2>
        <a:lt2>
          <a:srgbClr val="BE0009"/>
        </a:lt2>
        <a:accent1>
          <a:srgbClr val="1C4C74"/>
        </a:accent1>
        <a:accent2>
          <a:srgbClr val="2C6D92"/>
        </a:accent2>
        <a:accent3>
          <a:srgbClr val="FFFFFF"/>
        </a:accent3>
        <a:accent4>
          <a:srgbClr val="000000"/>
        </a:accent4>
        <a:accent5>
          <a:srgbClr val="ABB2BC"/>
        </a:accent5>
        <a:accent6>
          <a:srgbClr val="276284"/>
        </a:accent6>
        <a:hlink>
          <a:srgbClr val="4797B9"/>
        </a:hlink>
        <a:folHlink>
          <a:srgbClr val="65C3E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</TotalTime>
  <Words>276</Words>
  <Application>Microsoft Macintosh PowerPoint</Application>
  <PresentationFormat>画面に合わせる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Source</vt:lpstr>
      <vt:lpstr>jQuery 基礎講座 第２回</vt:lpstr>
      <vt:lpstr>jQueryを使ってアプリケーションを作ってみる</vt:lpstr>
      <vt:lpstr>仕様をフローチャートで表すと</vt:lpstr>
      <vt:lpstr>必要となる処理</vt:lpstr>
      <vt:lpstr>jQUeryでプログラムを書くには</vt:lpstr>
      <vt:lpstr>JavaScriptの構文</vt:lpstr>
    </vt:vector>
  </TitlesOfParts>
  <Company>refract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jQuery 基礎講座</dc:title>
  <dc:creator>Jun Suzuki</dc:creator>
  <cp:lastModifiedBy>Jun Suzuki</cp:lastModifiedBy>
  <cp:revision>21</cp:revision>
  <cp:lastPrinted>2013-07-04T15:29:04Z</cp:lastPrinted>
  <dcterms:created xsi:type="dcterms:W3CDTF">2013-07-03T15:06:27Z</dcterms:created>
  <dcterms:modified xsi:type="dcterms:W3CDTF">2013-08-01T16:46:01Z</dcterms:modified>
</cp:coreProperties>
</file>